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1" r:id="rId5"/>
    <p:sldId id="262" r:id="rId6"/>
    <p:sldId id="265" r:id="rId7"/>
    <p:sldId id="263" r:id="rId8"/>
    <p:sldId id="264" r:id="rId9"/>
    <p:sldId id="268" r:id="rId10"/>
    <p:sldId id="266" r:id="rId11"/>
    <p:sldId id="267" r:id="rId12"/>
    <p:sldId id="270" r:id="rId13"/>
    <p:sldId id="269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2" autoAdjust="0"/>
    <p:restoredTop sz="94660"/>
  </p:normalViewPr>
  <p:slideViewPr>
    <p:cSldViewPr snapToGrid="0">
      <p:cViewPr varScale="1">
        <p:scale>
          <a:sx n="70" d="100"/>
          <a:sy n="70" d="100"/>
        </p:scale>
        <p:origin x="58" y="13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HOUSE PRICES- ADVANCED REGRESSION TECHNIQUES</a:t>
            </a:r>
            <a:br>
              <a:rPr lang="en-US" dirty="0"/>
            </a:br>
            <a:r>
              <a:rPr lang="en-US" sz="1800" b="1" dirty="0"/>
              <a:t>Predict sales prices of </a:t>
            </a:r>
            <a:r>
              <a:rPr lang="en-US" sz="1800" b="1" dirty="0" err="1"/>
              <a:t>HOUses</a:t>
            </a:r>
            <a:endParaRPr lang="en-US" sz="1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APPLIED ARTIFICIAL INTELLIGENCE</a:t>
            </a:r>
          </a:p>
          <a:p>
            <a:pPr algn="ctr"/>
            <a:r>
              <a:rPr lang="en-US" dirty="0"/>
              <a:t>PROFESSOR: PIOTR GMYTRASIEWICZ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CF4176-C3B4-64E5-DDB6-2A008C97D269}"/>
              </a:ext>
            </a:extLst>
          </p:cNvPr>
          <p:cNvSpPr txBox="1"/>
          <p:nvPr/>
        </p:nvSpPr>
        <p:spPr>
          <a:xfrm>
            <a:off x="8581170" y="5982958"/>
            <a:ext cx="3852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AJITESH BANSAL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B19C4-9D94-C50F-A242-24FD85AFB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C3B8F-D631-1FD6-1104-7E97A560C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81" y="1658143"/>
            <a:ext cx="7502403" cy="3726658"/>
          </a:xfrm>
        </p:spPr>
        <p:txBody>
          <a:bodyPr>
            <a:normAutofit fontScale="85000" lnSpcReduction="10000"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To carefully choose feature engineering to remove more multicollinearity and create stronger predictor variables</a:t>
            </a: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To identify outliers and be mindful when deciding to remove them</a:t>
            </a: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To tune more hyperparameters</a:t>
            </a: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Try stacking, </a:t>
            </a:r>
            <a:r>
              <a:rPr lang="en-US" dirty="0" err="1"/>
              <a:t>ensembling</a:t>
            </a:r>
            <a:r>
              <a:rPr lang="en-US" dirty="0"/>
              <a:t>, and weighing models in various ways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86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6E01E-DF3C-5BB7-1A53-995A4939A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6582" y="2900611"/>
            <a:ext cx="2484925" cy="147857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55451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219" y="37493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2060" y="1382713"/>
            <a:ext cx="4091368" cy="4876800"/>
          </a:xfrm>
        </p:spPr>
        <p:txBody>
          <a:bodyPr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200" b="1" dirty="0"/>
              <a:t>Predict the sales price for each house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200" b="1" dirty="0"/>
              <a:t>For each Id in the test set, we have to predict the value of the “</a:t>
            </a:r>
            <a:r>
              <a:rPr lang="en-US" sz="1200" b="1" dirty="0" err="1"/>
              <a:t>SalePrice</a:t>
            </a:r>
            <a:r>
              <a:rPr lang="en-US" sz="1200" b="1" dirty="0"/>
              <a:t>” variable</a:t>
            </a: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200" b="1" dirty="0"/>
              <a:t>First of all we imported the required libraries</a:t>
            </a: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200" b="1" dirty="0"/>
              <a:t>This is followed by loading and visualizing the dataset </a:t>
            </a: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200" b="1" dirty="0"/>
              <a:t>Next we preprocessed the data</a:t>
            </a: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200" b="1" dirty="0"/>
              <a:t>Then we move onto the feature selection phase </a:t>
            </a: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200" b="1" dirty="0"/>
              <a:t>Moving on we use different ML regression model to predict the house prices and calculate the model’s accuracies</a:t>
            </a: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200" b="1" dirty="0"/>
              <a:t>Finally, we convert the outcomes in a “csv” file with Id’s (representing houses) and their respective sale prices.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A1E13-EBC1-F199-681A-C86EEF273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5673602" cy="1478570"/>
          </a:xfrm>
        </p:spPr>
        <p:txBody>
          <a:bodyPr/>
          <a:lstStyle/>
          <a:p>
            <a:r>
              <a:rPr lang="en-US" dirty="0"/>
              <a:t>Tools and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67B05-34C5-515E-FDDB-FC2D8409A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50646"/>
            <a:ext cx="5470403" cy="4423507"/>
          </a:xfrm>
        </p:spPr>
        <p:txBody>
          <a:bodyPr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Python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 err="1"/>
              <a:t>Jupyter</a:t>
            </a:r>
            <a:r>
              <a:rPr lang="en-US" b="1" dirty="0"/>
              <a:t> Notebooks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Scikit Learn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 err="1"/>
              <a:t>Numpy</a:t>
            </a:r>
            <a:endParaRPr lang="en-US" b="1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Pandas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Seaborn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Matplotlib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 err="1"/>
              <a:t>Xgboost</a:t>
            </a:r>
            <a:endParaRPr lang="en-US" b="1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 err="1"/>
              <a:t>Scipy.stats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630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5CFEC-2691-DC6D-34FD-B6E02455E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and visualize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17FD2-1F8A-5E0C-AB31-B7D7D6CE4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54" y="1516185"/>
            <a:ext cx="10258057" cy="4275016"/>
          </a:xfrm>
        </p:spPr>
        <p:txBody>
          <a:bodyPr>
            <a:normAutofit fontScale="92500"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There are four files provided to use in the dataset:</a:t>
            </a: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 b="1" dirty="0"/>
              <a:t>train.csv</a:t>
            </a:r>
            <a:r>
              <a:rPr lang="en-US" sz="1600" dirty="0"/>
              <a:t> - the training set</a:t>
            </a: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 b="1" dirty="0"/>
              <a:t>test.csv</a:t>
            </a:r>
            <a:r>
              <a:rPr lang="en-US" sz="1600" dirty="0"/>
              <a:t> - the test set</a:t>
            </a: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 b="1" dirty="0"/>
              <a:t>data_description.txt</a:t>
            </a:r>
            <a:r>
              <a:rPr lang="en-US" sz="1600" dirty="0"/>
              <a:t> - full description of each column, originally prepared by Dean De Cock but lightly edited to match the column names used here</a:t>
            </a: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 b="1" dirty="0"/>
              <a:t>sample_submission.csv</a:t>
            </a:r>
            <a:r>
              <a:rPr lang="en-US" sz="1600" dirty="0"/>
              <a:t> - a benchmark submission from a linear regression on year and month of sale, lot square footage, and number of bedrooms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We save the test and training data from the CSV files in the form a data frame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To visualize the data, we use the “.head” and “.info” methods on the data frames</a:t>
            </a:r>
          </a:p>
        </p:txBody>
      </p:sp>
    </p:spTree>
    <p:extLst>
      <p:ext uri="{BB962C8B-B14F-4D97-AF65-F5344CB8AC3E}">
        <p14:creationId xmlns:p14="http://schemas.microsoft.com/office/powerpoint/2010/main" val="423412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AE4F0-6BE8-9FF1-8073-2B80177D3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498D8-8939-EBB7-5305-B6FD0AD31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After visualizing the dataset, we found that there are </a:t>
            </a: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80 columns in train data and </a:t>
            </a: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79 columns in test data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We found that the number of columns having </a:t>
            </a:r>
            <a:r>
              <a:rPr lang="en-US" b="1" dirty="0"/>
              <a:t>null values</a:t>
            </a:r>
            <a:r>
              <a:rPr lang="en-US" dirty="0"/>
              <a:t> in both our datasets</a:t>
            </a: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 dirty="0"/>
              <a:t>Filter #1: </a:t>
            </a:r>
            <a:r>
              <a:rPr lang="en-US" dirty="0"/>
              <a:t>To create a filter to tackle columns having null values</a:t>
            </a: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 dirty="0"/>
              <a:t>Filter #2: </a:t>
            </a:r>
            <a:r>
              <a:rPr lang="en-US" dirty="0"/>
              <a:t>Next we create a filter to tackle the null values inside a column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There are attributes with 3 classes in training data while more/less than 3 classes in testing data</a:t>
            </a: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We created function to make one hot encoder form of all categorical variables present in the dataset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Finally, we scale the data thereby, converting our data between </a:t>
            </a:r>
            <a:r>
              <a:rPr lang="en-US" b="1" dirty="0"/>
              <a:t>1</a:t>
            </a:r>
            <a:r>
              <a:rPr lang="en-US" dirty="0"/>
              <a:t> and </a:t>
            </a:r>
            <a:r>
              <a:rPr lang="en-US" b="1" dirty="0"/>
              <a:t>-1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649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F1D48-9881-48FC-D7D3-9EF43AC8E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7290" y="266826"/>
            <a:ext cx="6126895" cy="1478570"/>
          </a:xfrm>
        </p:spPr>
        <p:txBody>
          <a:bodyPr/>
          <a:lstStyle/>
          <a:p>
            <a:r>
              <a:rPr lang="en-US" dirty="0"/>
              <a:t>Feature selection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2FFCB-47F7-5927-35D2-EB0BBD115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427" y="1570890"/>
            <a:ext cx="7205419" cy="4087447"/>
          </a:xfrm>
        </p:spPr>
        <p:txBody>
          <a:bodyPr/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Correlation matrix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Computed the correlation coefficients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Pick attributes/columns based on the values of the correlation coefficients for that attribute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The columns that are most correlated with the “</a:t>
            </a:r>
            <a:r>
              <a:rPr lang="en-US" dirty="0" err="1"/>
              <a:t>SalePrice</a:t>
            </a:r>
            <a:r>
              <a:rPr lang="en-US" dirty="0"/>
              <a:t>” variable are chosen and stored for later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525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8197A-AE50-5E74-26B4-ADC9FC50F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7289" y="246185"/>
            <a:ext cx="5618896" cy="1478570"/>
          </a:xfrm>
        </p:spPr>
        <p:txBody>
          <a:bodyPr/>
          <a:lstStyle/>
          <a:p>
            <a:r>
              <a:rPr lang="en-US" dirty="0" err="1"/>
              <a:t>Ml</a:t>
            </a:r>
            <a:r>
              <a:rPr lang="en-US" dirty="0"/>
              <a:t> regression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D408D-0AD7-63AD-4CE0-576BBABF85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6892803" cy="4362328"/>
          </a:xfrm>
        </p:spPr>
        <p:txBody>
          <a:bodyPr>
            <a:normAutofit fontScale="92500" lnSpcReduction="20000"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Four different regression techniques to predict the sale price of the houses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 err="1"/>
              <a:t>XGBoost</a:t>
            </a:r>
            <a:r>
              <a:rPr lang="en-US" dirty="0"/>
              <a:t> Regression</a:t>
            </a: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Error Score: 0.14847</a:t>
            </a:r>
            <a:endParaRPr lang="en-US" b="1"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 err="1"/>
              <a:t>RandomForestRegressor</a:t>
            </a:r>
            <a:endParaRPr lang="en-US"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Error Score: </a:t>
            </a:r>
            <a:r>
              <a:rPr lang="en-US" b="1" dirty="0"/>
              <a:t>0.16282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 err="1"/>
              <a:t>GradientBoostingRegressor</a:t>
            </a:r>
            <a:endParaRPr lang="en-US"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Error Score:</a:t>
            </a:r>
            <a:r>
              <a:rPr lang="en-US" b="1" dirty="0"/>
              <a:t> 0.16394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Artificial Neural Networks</a:t>
            </a: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Error Score:</a:t>
            </a:r>
            <a:r>
              <a:rPr lang="en-US" b="1" dirty="0"/>
              <a:t> 0.18528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000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2CD98-0B1A-6268-2EAC-F4F852A08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3F9FD-D407-B963-AF61-0C52175EE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6541111" cy="3541714"/>
          </a:xfrm>
        </p:spPr>
        <p:txBody>
          <a:bodyPr/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We need to submit the submission having same format of “sample_submission.csv” file we got from the dataset on </a:t>
            </a:r>
            <a:r>
              <a:rPr lang="en-US" dirty="0" err="1"/>
              <a:t>kaggle</a:t>
            </a:r>
            <a:r>
              <a:rPr lang="en-US" dirty="0"/>
              <a:t>.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We had the Id column and the “</a:t>
            </a:r>
            <a:r>
              <a:rPr lang="en-US" dirty="0" err="1"/>
              <a:t>SalePrice</a:t>
            </a:r>
            <a:r>
              <a:rPr lang="en-US" dirty="0"/>
              <a:t>” column in the submission file. Each Id will have a the respective sale price next to it. </a:t>
            </a:r>
          </a:p>
          <a:p>
            <a:endParaRPr lang="en-US" dirty="0"/>
          </a:p>
        </p:txBody>
      </p:sp>
      <p:pic>
        <p:nvPicPr>
          <p:cNvPr id="4" name="Google Shape;106;p20">
            <a:extLst>
              <a:ext uri="{FF2B5EF4-FFF2-40B4-BE49-F238E27FC236}">
                <a16:creationId xmlns:a16="http://schemas.microsoft.com/office/drawing/2014/main" id="{D6B8146D-F7A7-7A36-DDFE-8920233AB1E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180987" y="4655053"/>
            <a:ext cx="2115550" cy="1941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4710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FB17D-B100-55FB-CB89-6FD26B237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Strengths and weaknesses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85940-473E-A40B-A9C1-2BA67FC0E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63332"/>
            <a:ext cx="7088188" cy="4409221"/>
          </a:xfrm>
        </p:spPr>
        <p:txBody>
          <a:bodyPr>
            <a:normAutofit fontScale="92500" lnSpcReduction="10000"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talk about the </a:t>
            </a:r>
            <a:r>
              <a:rPr lang="en-US" b="1" dirty="0"/>
              <a:t>Strengths</a:t>
            </a:r>
            <a:r>
              <a:rPr lang="en-US" dirty="0"/>
              <a:t>:</a:t>
            </a:r>
          </a:p>
          <a:p>
            <a:pPr marL="457200" lvl="0" indent="-3429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Multiple Regression Algorithm tested for the problem</a:t>
            </a: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Extensive preprocessing</a:t>
            </a: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Let’s talk about the </a:t>
            </a:r>
            <a:r>
              <a:rPr lang="en-US" b="1" dirty="0"/>
              <a:t>Weaknesses</a:t>
            </a:r>
            <a:r>
              <a:rPr lang="en-US" dirty="0"/>
              <a:t>:</a:t>
            </a:r>
          </a:p>
          <a:p>
            <a:pPr marL="457200" lvl="0" indent="-3429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Some other features could have been checked and possibly removed in the data preprocessing phase</a:t>
            </a:r>
          </a:p>
        </p:txBody>
      </p:sp>
    </p:spTree>
    <p:extLst>
      <p:ext uri="{BB962C8B-B14F-4D97-AF65-F5344CB8AC3E}">
        <p14:creationId xmlns:p14="http://schemas.microsoft.com/office/powerpoint/2010/main" val="20565580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37</TotalTime>
  <Words>601</Words>
  <Application>Microsoft Office PowerPoint</Application>
  <PresentationFormat>Widescreen</PresentationFormat>
  <Paragraphs>71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Tw Cen MT</vt:lpstr>
      <vt:lpstr>Circuit</vt:lpstr>
      <vt:lpstr>HOUSE PRICES- ADVANCED REGRESSION TECHNIQUES Predict sales prices of HOUses</vt:lpstr>
      <vt:lpstr>OVERVIEW</vt:lpstr>
      <vt:lpstr>Tools and Libraries</vt:lpstr>
      <vt:lpstr>Loading and visualize the dataset</vt:lpstr>
      <vt:lpstr>Preprocessing the data</vt:lpstr>
      <vt:lpstr>Feature selection phase</vt:lpstr>
      <vt:lpstr>Ml regression models</vt:lpstr>
      <vt:lpstr>submission</vt:lpstr>
      <vt:lpstr>Strengths and weaknesses</vt:lpstr>
      <vt:lpstr>Future works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 PRICES- ADVANCED REGRESSION TECHNIQUES Predict sales prices of HOUses</dc:title>
  <dc:creator>ajitesh bansal</dc:creator>
  <cp:lastModifiedBy>ajitesh bansal</cp:lastModifiedBy>
  <cp:revision>1</cp:revision>
  <dcterms:created xsi:type="dcterms:W3CDTF">2022-11-21T13:02:08Z</dcterms:created>
  <dcterms:modified xsi:type="dcterms:W3CDTF">2022-11-21T13:40:01Z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